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494" r:id="rId3"/>
    <p:sldId id="472" r:id="rId4"/>
    <p:sldId id="489" r:id="rId5"/>
    <p:sldId id="496" r:id="rId6"/>
    <p:sldId id="497" r:id="rId7"/>
    <p:sldId id="498" r:id="rId8"/>
    <p:sldId id="507" r:id="rId9"/>
    <p:sldId id="500" r:id="rId10"/>
    <p:sldId id="501" r:id="rId11"/>
    <p:sldId id="508" r:id="rId12"/>
    <p:sldId id="511" r:id="rId13"/>
    <p:sldId id="510" r:id="rId14"/>
    <p:sldId id="502" r:id="rId15"/>
    <p:sldId id="503" r:id="rId16"/>
    <p:sldId id="512" r:id="rId1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1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96405" autoAdjust="0"/>
  </p:normalViewPr>
  <p:slideViewPr>
    <p:cSldViewPr>
      <p:cViewPr varScale="1">
        <p:scale>
          <a:sx n="126" d="100"/>
          <a:sy n="126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55E27BD-9DA1-417B-A91C-C1DA991AEC2E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12A1D45-BCFE-4FCA-80CF-4B6CCD0797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56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601">
              <a:spcBef>
                <a:spcPct val="0"/>
              </a:spcBef>
            </a:pPr>
            <a:endParaRPr lang="sv-SE" dirty="0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31346-D44F-41AC-BF39-98E260EB73D0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9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265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60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47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40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2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601">
              <a:spcBef>
                <a:spcPct val="0"/>
              </a:spcBef>
            </a:pPr>
            <a:endParaRPr lang="sv-SE" dirty="0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31346-D44F-41AC-BF39-98E260EB73D0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31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D45-BCFE-4FCA-80CF-4B6CCD07971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61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57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05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26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27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12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39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32B6-4AE4-4DEC-91BF-32BC3E528D4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78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8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27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4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38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24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7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4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7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9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30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EC88-55C1-4FA2-B748-45041A4D587B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79A0-E79D-434B-AE91-45DBE0D6C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16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nhoriga.se" TargetMode="External"/><Relationship Id="rId5" Type="http://schemas.openxmlformats.org/officeDocument/2006/relationships/hyperlink" Target="http://www.anhoriga.se/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ctrTitle"/>
          </p:nvPr>
        </p:nvSpPr>
        <p:spPr>
          <a:xfrm>
            <a:off x="16795" y="4797152"/>
            <a:ext cx="9143999" cy="1171916"/>
          </a:xfrm>
        </p:spPr>
        <p:txBody>
          <a:bodyPr>
            <a:normAutofit/>
          </a:bodyPr>
          <a:lstStyle/>
          <a:p>
            <a:r>
              <a:rPr lang="sv-SE" sz="2000" b="1" cap="all" dirty="0">
                <a:latin typeface="Helvetica" panose="020B0604020202020204" pitchFamily="34" charset="0"/>
                <a:ea typeface="Calibri" panose="020F0502020204030204" pitchFamily="34" charset="0"/>
                <a:cs typeface="Times New Roman (CS-brödtext)"/>
              </a:rPr>
              <a:t>nationell strategi för stöd till anhöriga </a:t>
            </a:r>
            <a:br>
              <a:rPr lang="sv-SE" sz="2000" b="1" cap="all" dirty="0">
                <a:latin typeface="Helvetica" panose="020B0604020202020204" pitchFamily="34" charset="0"/>
                <a:ea typeface="Calibri" panose="020F0502020204030204" pitchFamily="34" charset="0"/>
                <a:cs typeface="Times New Roman (CS-brödtext)"/>
              </a:rPr>
            </a:br>
            <a:r>
              <a:rPr lang="sv-SE" sz="2000" b="1" cap="all" dirty="0">
                <a:latin typeface="Helvetica" panose="020B0604020202020204" pitchFamily="34" charset="0"/>
                <a:ea typeface="Calibri" panose="020F0502020204030204" pitchFamily="34" charset="0"/>
                <a:cs typeface="Times New Roman (CS-brödtext)"/>
              </a:rPr>
              <a:t>som vårdar och stödjer SINA NÄRSTÅENDE</a:t>
            </a:r>
            <a:endParaRPr lang="sv-SE" sz="2000" b="1" dirty="0">
              <a:latin typeface="Georgia" panose="02040502050405020303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857E0F9-E0E5-4B55-9213-0594D25C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422" y="213222"/>
            <a:ext cx="272123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700" b="1" dirty="0">
                <a:latin typeface="Century Gothic" pitchFamily="34" charset="0"/>
              </a:rPr>
              <a:t>Nationella nätverket för anhörigstöd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65C6A2-455B-AB42-AD5E-0DD642A0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124744"/>
            <a:ext cx="6768752" cy="3880362"/>
          </a:xfrm>
          <a:prstGeom prst="rect">
            <a:avLst/>
          </a:prstGeom>
        </p:spPr>
      </p:pic>
      <p:pic>
        <p:nvPicPr>
          <p:cNvPr id="7" name="Bild 1">
            <a:extLst>
              <a:ext uri="{FF2B5EF4-FFF2-40B4-BE49-F238E27FC236}">
                <a16:creationId xmlns:a16="http://schemas.microsoft.com/office/drawing/2014/main" id="{28FC4D7F-0819-2840-9640-D738861078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718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712968" cy="792089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Utveckla stödet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5"/>
            <a:ext cx="8280920" cy="4680519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 anhörigas behov av stöd synligt och stärk anhörigperspektivet på alla nivåer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Låt kunskapen om anhörigas behov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 alla beslut om vård och omsorg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 stödet mer flexibelt och anpassat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 individer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till att barn och unga får det stöd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de behöver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Digitala lösningar kan ge möjlighet till nya sorters stöd</a:t>
            </a:r>
            <a:br>
              <a:rPr lang="sv-SE" sz="3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17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3EE5BA-62C9-0843-B6C8-29D820276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4394" y="2457311"/>
            <a:ext cx="1800200" cy="277507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26A8E4E-9CCD-4042-9EB9-2E0FBBD0CEB9}"/>
              </a:ext>
            </a:extLst>
          </p:cNvPr>
          <p:cNvSpPr txBox="1"/>
          <p:nvPr/>
        </p:nvSpPr>
        <p:spPr>
          <a:xfrm>
            <a:off x="1001786" y="6021288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(Källa: Socialstyrelsens underlag till en nationell strategi för anhörigstöd)</a:t>
            </a:r>
            <a:endParaRPr lang="sv-SE" sz="1200" i="1" dirty="0"/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id="{BB417D41-942B-A647-9FBA-D0D656C941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1196752"/>
            <a:ext cx="8471311" cy="504058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Anhörigperspektivet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352928" cy="4941168"/>
          </a:xfrm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Brister på såväl system-</a:t>
            </a:r>
            <a:r>
              <a:rPr lang="sv-SE" sz="2400" spc="-1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och</a:t>
            </a:r>
            <a:r>
              <a:rPr lang="sv-SE" sz="2400" spc="-2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organisationsnivå</a:t>
            </a:r>
            <a:r>
              <a:rPr lang="sv-SE" sz="2400" spc="-2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som</a:t>
            </a:r>
            <a:r>
              <a:rPr lang="sv-SE" sz="2400" spc="-3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sv-SE" sz="2400" spc="-2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myndighetsutövning</a:t>
            </a:r>
            <a:r>
              <a:rPr lang="sv-SE" sz="2400" spc="-2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och</a:t>
            </a:r>
            <a:r>
              <a:rPr lang="sv-SE" sz="2400" spc="-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sv-SE" sz="2400" spc="-2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utförandet</a:t>
            </a:r>
            <a:r>
              <a:rPr lang="sv-SE" sz="2400" spc="-15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av vården och omsorgen</a:t>
            </a:r>
          </a:p>
          <a:p>
            <a:pPr algn="l">
              <a:spcBef>
                <a:spcPts val="0"/>
              </a:spcBef>
            </a:pPr>
            <a:endParaRPr lang="sv-SE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Uppdrag till Socialstyrelsen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fram ett kunskapsstöd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som riktar</a:t>
            </a:r>
            <a:r>
              <a:rPr lang="sv-SE" sz="2400" spc="-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sig till</a:t>
            </a:r>
            <a:r>
              <a:rPr lang="sv-SE" sz="2400" spc="-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arbetsgivare,</a:t>
            </a:r>
            <a:r>
              <a:rPr lang="sv-SE" sz="2400" spc="-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beslutsfattare och chefer inom</a:t>
            </a:r>
            <a:r>
              <a:rPr lang="sv-SE" sz="2400" spc="-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hälso- och</a:t>
            </a:r>
            <a:r>
              <a:rPr lang="sv-SE" sz="2400" spc="-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sjukvård och omsorg, biståndshandläggare samt övrig vård- och omsorgspersonal. Stödet</a:t>
            </a:r>
            <a:r>
              <a:rPr lang="sv-SE" sz="2400" spc="-1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ska ge</a:t>
            </a:r>
            <a:r>
              <a:rPr lang="sv-SE" sz="2400" spc="-15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vägledning i syfte att 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stärka anhörigperspektivet. Det ska omfatta: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­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ledning och styrning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­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kunskap och kompetens</a:t>
            </a:r>
          </a:p>
          <a:p>
            <a:pPr marL="8001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­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samverkan och samordning</a:t>
            </a:r>
          </a:p>
          <a:p>
            <a:pPr algn="l">
              <a:spcBef>
                <a:spcPts val="0"/>
              </a:spcBef>
            </a:pP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v-SE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Källa: Regeringskansliet promemoria 22-04-13. S2022/02134)</a:t>
            </a:r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id="{9BB0A9AB-8BEA-E04A-BC55-A75821F970F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942665"/>
            <a:ext cx="8484130" cy="1021184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Individanpassat och likvärdigt stöd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793691"/>
            <a:ext cx="8352928" cy="5091693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Synliggöra anhöriga i biståndsbedömningen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Information till den som är anhörig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31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Viktigt att anhöriga får tillgång till adekvat information om den närståendes diagnos, funktionsnedsättning, behandlingsalternativ, prognos etc.</a:t>
            </a:r>
          </a:p>
          <a:p>
            <a:pPr marL="8001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1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Viktigt att hälso- och sjukvården informerar om det stöd som kommunerna ger.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Utbildning i omvårdnad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Stödsamtal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Hälsofrämjande aktiviteter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35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Vägledning till hälso- och sjukvården och socialförsäkringen</a:t>
            </a:r>
            <a:endParaRPr lang="sv-SE" sz="35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sv-SE" sz="35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Uppdrag till Socialstyrelsen </a:t>
            </a:r>
            <a:r>
              <a:rPr lang="sv-SE" sz="3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sv-SE" sz="35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3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fram stöd till kommunerna </a:t>
            </a:r>
            <a:br>
              <a:rPr lang="sv-SE" sz="3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3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ett mera individanpassat stöd.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sv-SE" sz="1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v-SE" sz="19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Källa: Regeringskansliet promemoria 22-04-13. S2022/02134)</a:t>
            </a:r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id="{35AF7B83-7035-7042-8642-C8419B10AF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12121" cy="1423647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Kunskapsläget är bristfälligt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7" y="1844824"/>
            <a:ext cx="8208912" cy="4824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Uppdrag till Socialstyrelsen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att redovisa hur: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en kontinuerlig uppföljning av anhörigperspektivet inom hälso- och sjukvård och omsorg kan utformas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en kontinuerlig uppföljning av det stöd som </a:t>
            </a:r>
            <a:b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kommuner och regioner erbjuder anhöriga </a:t>
            </a:r>
            <a:b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kan utformas</a:t>
            </a:r>
          </a:p>
          <a:p>
            <a:pPr marL="742950" lvl="1" indent="-285750" algn="l">
              <a:spcBef>
                <a:spcPts val="0"/>
              </a:spcBef>
              <a:buFontTx/>
              <a:buChar char="-"/>
            </a:pPr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 uppdraget ingår att ta fram såväl kvalitativa </a:t>
            </a:r>
            <a:b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</a:br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som kvantitativa metoder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b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(</a:t>
            </a:r>
            <a:r>
              <a:rPr lang="sv-SE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Källa: Regeringskansliet promemoria 22-04-13. S2022/02134)</a:t>
            </a:r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id="{3FB57C77-153B-A649-B77F-A1401ABDC7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33D00E-EA0A-9A4F-A434-323B4B801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068960"/>
            <a:ext cx="2696503" cy="31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692696"/>
            <a:ext cx="8412117" cy="1512169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Du kan göra mycket redan nu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80920" cy="46805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Ställ de enkla frågorna: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 har du det?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Behöver du stöd eller hjälp med något?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 tydlig med att stödet som anhöriga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 är frivilligt och att samhället har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ansvaret för vården och omsorgen</a:t>
            </a: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4F70AE-FBA9-3642-AF24-5AE0D27F1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40968"/>
            <a:ext cx="2588582" cy="3096342"/>
          </a:xfrm>
          <a:prstGeom prst="rect">
            <a:avLst/>
          </a:prstGeom>
        </p:spPr>
      </p:pic>
      <p:pic>
        <p:nvPicPr>
          <p:cNvPr id="6" name="Bild 1">
            <a:extLst>
              <a:ext uri="{FF2B5EF4-FFF2-40B4-BE49-F238E27FC236}">
                <a16:creationId xmlns:a16="http://schemas.microsoft.com/office/drawing/2014/main" id="{10DB5DEE-3D69-CA4B-9B49-A4B4CFA3D0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404664"/>
            <a:ext cx="8412117" cy="1800199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Tillsammans bygger vi </a:t>
            </a:r>
            <a:b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</a:b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ett starkare anhörigstöd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2021214"/>
            <a:ext cx="8352928" cy="450413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Bjud in till samtal med kollegor, chefer och politiker för att samordna och utveckla insatserna lokalt och centralt.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initiativ till samtal med myndigheter och organisationer som finns runt den närstående. Det är inte bara vården och omsorgen som behöver hitta nya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rutiner för att se och stödja anhöriga.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 gärna 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Nka:s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folder som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underlag för samtal.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Alla steg framåt är viktiga!</a:t>
            </a: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5E29169-4FC5-A242-AC05-DDC08C9D6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14">
            <a:off x="6531440" y="4062829"/>
            <a:ext cx="1580314" cy="2312308"/>
          </a:xfrm>
          <a:prstGeom prst="rect">
            <a:avLst/>
          </a:prstGeom>
        </p:spPr>
      </p:pic>
      <p:pic>
        <p:nvPicPr>
          <p:cNvPr id="6" name="Bild 1">
            <a:extLst>
              <a:ext uri="{FF2B5EF4-FFF2-40B4-BE49-F238E27FC236}">
                <a16:creationId xmlns:a16="http://schemas.microsoft.com/office/drawing/2014/main" id="{389F4045-BBCA-134D-B974-173DB60649F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E857E0F9-E0E5-4B55-9213-0594D25C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422" y="213222"/>
            <a:ext cx="272123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700" b="1" dirty="0">
                <a:latin typeface="Century Gothic" pitchFamily="34" charset="0"/>
              </a:rPr>
              <a:t>Nationella nätverket för anhörigstöd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65C6A2-455B-AB42-AD5E-0DD642A0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877542"/>
            <a:ext cx="6912768" cy="3962923"/>
          </a:xfrm>
          <a:prstGeom prst="rect">
            <a:avLst/>
          </a:prstGeom>
        </p:spPr>
      </p:pic>
      <p:pic>
        <p:nvPicPr>
          <p:cNvPr id="7" name="Bild 1">
            <a:extLst>
              <a:ext uri="{FF2B5EF4-FFF2-40B4-BE49-F238E27FC236}">
                <a16:creationId xmlns:a16="http://schemas.microsoft.com/office/drawing/2014/main" id="{28FC4D7F-0819-2840-9640-D738861078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68F9B77E-49F7-4FED-86E5-D21AA0660798}"/>
              </a:ext>
            </a:extLst>
          </p:cNvPr>
          <p:cNvSpPr txBox="1">
            <a:spLocks/>
          </p:cNvSpPr>
          <p:nvPr/>
        </p:nvSpPr>
        <p:spPr>
          <a:xfrm>
            <a:off x="0" y="4673927"/>
            <a:ext cx="9143999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För mer information angående den nationella anhörigstrategin se </a:t>
            </a:r>
            <a:r>
              <a:rPr lang="sv-SE" sz="2800" dirty="0">
                <a:solidFill>
                  <a:srgbClr val="6D1F77"/>
                </a:solidFill>
                <a:latin typeface="Helvetica" pitchFamily="2" charset="0"/>
                <a:ea typeface="Calibri" panose="020F0502020204030204" pitchFamily="34" charset="0"/>
                <a:cs typeface="Times New Roman (CS-brödtext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www.anhoriga.se</a:t>
            </a:r>
            <a:endParaRPr lang="sv-SE" sz="2800" dirty="0">
              <a:solidFill>
                <a:srgbClr val="6D1F77"/>
              </a:solidFill>
              <a:latin typeface="Helvetica" pitchFamily="2" charset="0"/>
              <a:ea typeface="Calibri" panose="020F0502020204030204" pitchFamily="34" charset="0"/>
              <a:cs typeface="Times New Roman (CS-brödtext)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9DF845A-2FDC-4545-8FBB-B2DD8968FE5F}"/>
              </a:ext>
            </a:extLst>
          </p:cNvPr>
          <p:cNvSpPr txBox="1"/>
          <p:nvPr/>
        </p:nvSpPr>
        <p:spPr>
          <a:xfrm>
            <a:off x="0" y="609329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i="1" dirty="0"/>
              <a:t>Nationellt kompetenscentrum anhöriga, Box 601, Strömgatan 13, 391 26 Kalmar. </a:t>
            </a:r>
            <a:br>
              <a:rPr lang="sv-SE" sz="1000" i="1" dirty="0"/>
            </a:br>
            <a:r>
              <a:rPr lang="sv-SE" sz="1000" i="1" dirty="0"/>
              <a:t>Telefon: 0480-418020, E-post: </a:t>
            </a:r>
            <a:r>
              <a:rPr lang="sv-SE" sz="10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info@anhoriga.se</a:t>
            </a:r>
            <a:r>
              <a:rPr lang="sv-SE" sz="1000" i="1" dirty="0"/>
              <a:t>, webbsida: </a:t>
            </a:r>
            <a:r>
              <a:rPr lang="sv-SE" sz="10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www.anhoriga.se</a:t>
            </a:r>
            <a:br>
              <a:rPr lang="sv-SE" sz="1000" i="1" dirty="0"/>
            </a:br>
            <a:r>
              <a:rPr lang="sv-SE" sz="1000" i="1" dirty="0"/>
              <a:t>Illustrationer: Mattias Gordon</a:t>
            </a:r>
          </a:p>
        </p:txBody>
      </p:sp>
    </p:spTree>
    <p:extLst>
      <p:ext uri="{BB962C8B-B14F-4D97-AF65-F5344CB8AC3E}">
        <p14:creationId xmlns:p14="http://schemas.microsoft.com/office/powerpoint/2010/main" val="24473179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DD02-CF4C-4DD2-A0C4-5898D61A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47" y="1083069"/>
            <a:ext cx="8412117" cy="633226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Vem är anhörig?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329E-F78C-4A05-B8E3-9665B954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7416824" cy="46699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 som hjälper en partner med kognitiv svikt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Vuxna barn som stödjer en äldre förälder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Föräldrar till ett barn med långvarig sjukdom eller funktionsnedsättning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 och ungdomar som tar hand </a:t>
            </a:r>
            <a:b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en förälder med ohälsa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granne som ser till och hjälper </a:t>
            </a:r>
            <a:b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vän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9966C55A-D76F-4949-B824-B6783154DC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1A3F507-CC29-0446-88F0-1F13BB3BC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4" y="2790598"/>
            <a:ext cx="3439327" cy="38682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83F41A4-5D10-A84A-8186-F86B5248E132}"/>
              </a:ext>
            </a:extLst>
          </p:cNvPr>
          <p:cNvSpPr txBox="1"/>
          <p:nvPr/>
        </p:nvSpPr>
        <p:spPr>
          <a:xfrm>
            <a:off x="1001786" y="5589240"/>
            <a:ext cx="60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(Källa: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Nka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www.anhoriga.se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417736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1" cy="743517"/>
          </a:xfrm>
        </p:spPr>
        <p:txBody>
          <a:bodyPr>
            <a:noAutofit/>
          </a:bodyPr>
          <a:lstStyle/>
          <a:p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En samhällsbärande insats</a:t>
            </a:r>
            <a:endParaRPr lang="sv-SE" sz="3200" b="1" dirty="0">
              <a:latin typeface="Helvetica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9" y="1844824"/>
            <a:ext cx="6480720" cy="3221420"/>
          </a:xfrm>
        </p:spPr>
        <p:txBody>
          <a:bodyPr>
            <a:no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1,3 miljoner vuxna i Sverige ger vård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stöd till närstående som är svårt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sjuka eller har en funktionsnedsättning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150 000 personer går ned i arbetstid eller slutar sitt arbete för att kunna hjälpa till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Insatserna besparar samhället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194 miljarder kronor varje år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9FB6E9-3991-D546-9002-7ED4A4FA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554527"/>
            <a:ext cx="3201192" cy="3600400"/>
          </a:xfrm>
          <a:prstGeom prst="rect">
            <a:avLst/>
          </a:prstGeom>
        </p:spPr>
      </p:pic>
      <p:pic>
        <p:nvPicPr>
          <p:cNvPr id="6" name="Bild 1">
            <a:extLst>
              <a:ext uri="{FF2B5EF4-FFF2-40B4-BE49-F238E27FC236}">
                <a16:creationId xmlns:a16="http://schemas.microsoft.com/office/drawing/2014/main" id="{F6BC2ECC-61E0-E046-8E3F-A8858A90BE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02F6A87-51D2-E443-90A9-23FF703F864D}"/>
              </a:ext>
            </a:extLst>
          </p:cNvPr>
          <p:cNvSpPr txBox="1"/>
          <p:nvPr/>
        </p:nvSpPr>
        <p:spPr>
          <a:xfrm>
            <a:off x="998763" y="5168906"/>
            <a:ext cx="60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(Källa: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Nka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www.anhoriga.se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79089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70" y="764704"/>
            <a:ext cx="8556134" cy="129614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Önskat stöd för att orka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12036" cy="4896544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 vård och omsorg till den närstående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Rätten att bli sedd och vara delaktig i vården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omsorgen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Stödsamtal, avlastning och ekonomiskt stöd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Kunskap om olika stödformer och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möjlighet att påverka hur de ges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Individuellt och flexibelt stöd som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främjar den egna hälsan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12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5B4857-D2C4-F149-BDE5-795D6AC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861048"/>
            <a:ext cx="2543401" cy="257263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084202A-3537-AC43-9C59-716B5550D138}"/>
              </a:ext>
            </a:extLst>
          </p:cNvPr>
          <p:cNvSpPr txBox="1"/>
          <p:nvPr/>
        </p:nvSpPr>
        <p:spPr>
          <a:xfrm>
            <a:off x="967941" y="5661248"/>
            <a:ext cx="609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(Källa: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Nka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www.anhoriga.se</a:t>
            </a:r>
            <a:r>
              <a:rPr lang="sv-SE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1200" i="1" dirty="0"/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5B94FA03-33E7-1549-A31C-EBD4291F15C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5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6" y="764705"/>
            <a:ext cx="8772158" cy="1256512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Brister i dagens stöd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136904" cy="2679104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Tillgången till stöd för anhöriga är ojämlik 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Anhöriga har svårt att få ekonomiskt stöd för sin insats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Stödet är inte flexibelt och anpassat till de anhörigas behov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D5686F4-27E7-5049-A8BF-BBA25428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08" y="3573016"/>
            <a:ext cx="2893071" cy="288475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3817274-B4DC-F743-8763-C09773B5099C}"/>
              </a:ext>
            </a:extLst>
          </p:cNvPr>
          <p:cNvSpPr txBox="1"/>
          <p:nvPr/>
        </p:nvSpPr>
        <p:spPr>
          <a:xfrm>
            <a:off x="973385" y="3933056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(Källa: Socialstyrelsens underlag till en nationell strategi för anhörigstöd)</a:t>
            </a:r>
          </a:p>
          <a:p>
            <a:endParaRPr lang="sv-SE" sz="1200" i="1" dirty="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B99201AF-B2F7-6C45-8CF7-51C5DC5EB05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4724"/>
            <a:ext cx="9108504" cy="93610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Brister i organisationen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80920" cy="3960440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Anhöriga upplever att biståndsbedömningarna är godtyckliga och rättsosäkra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Beslutsfattare på alla nivåer har brister i kunskapen om anhörigas behov av stöd och delaktighet 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Vården, omsorgen och andra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samhällsinstitutioner saknar ofta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själva vägledning om vilket stöd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anhöriga har rätt till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8EA662-BDC8-A742-B461-4A6FC528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618674"/>
            <a:ext cx="2355727" cy="26954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FD44A5-E390-3945-A327-A4E2D8DF2C3E}"/>
              </a:ext>
            </a:extLst>
          </p:cNvPr>
          <p:cNvSpPr txBox="1"/>
          <p:nvPr/>
        </p:nvSpPr>
        <p:spPr>
          <a:xfrm>
            <a:off x="1162581" y="5343520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(Källa: Socialstyrelsens underlag till en nationell strategi för anhörigstöd)</a:t>
            </a:r>
          </a:p>
          <a:p>
            <a:endParaRPr lang="sv-SE" sz="1200" i="1" dirty="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84AC38A0-CA64-6D4B-80EE-0970589B52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0728"/>
            <a:ext cx="9108504" cy="864097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Konsekvenser för anhöriga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08912" cy="4608511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Sämre fysisk och psykisk hälsa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Studier, arbete och ekonomi påverkas negativt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Orkar inte med egna sociala kontakter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 inte tid för återhämtning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 ställa upp efter förmåga kan också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kännas meningsfullt och viktigt.</a:t>
            </a:r>
            <a:br>
              <a:rPr lang="sv-SE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C1290BF-9C18-C54B-80BD-EB8CA4914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57" y="3175216"/>
            <a:ext cx="1895659" cy="26965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CC5C484-E667-AE46-854D-801B5D97B584}"/>
              </a:ext>
            </a:extLst>
          </p:cNvPr>
          <p:cNvSpPr txBox="1"/>
          <p:nvPr/>
        </p:nvSpPr>
        <p:spPr>
          <a:xfrm>
            <a:off x="689488" y="5157192"/>
            <a:ext cx="5538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(Källa: Studier från Socialstyrelsen och Nationellt kompetenscentrum anhöriga)</a:t>
            </a:r>
            <a:endParaRPr lang="sv-SE" sz="1200" i="1" dirty="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F17FBCB0-FBA1-264D-82C2-3274F3020D8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921C324-89C3-1242-AA00-8A4FD4C46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91881"/>
            <a:ext cx="2304256" cy="32259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980728"/>
            <a:ext cx="8772157" cy="864097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Nationell anhörigstrategi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92888" cy="4680519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tog 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Nka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initiativ till arbetet för en nationell strategi för stöd till anhöriga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Socialstyrelsen har på regeringens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uppdrag tagit fram underlag till en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sådan strategi 2020 och 2021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Regeringen fattade beslut om en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nationell anhörigstrategi torsdagen </a:t>
            </a:r>
            <a:b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14 april 2022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är den sjätte anhörigstrategin i Europa</a:t>
            </a: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sv-SE" sz="24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sv-SE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endParaRPr lang="sv-SE" sz="24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6D6E5E40-0FB6-9C4B-9E0A-C052E997F52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BF7BE3B-1C0A-E24D-B3A4-AACA2715DBE6}"/>
              </a:ext>
            </a:extLst>
          </p:cNvPr>
          <p:cNvSpPr txBox="1"/>
          <p:nvPr/>
        </p:nvSpPr>
        <p:spPr>
          <a:xfrm>
            <a:off x="1001786" y="5805264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(Källa: Regeringskansliet promemoria 22-04-13. S2022/02134)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1751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11A66-8FC4-49EE-A107-D5546238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47" y="923676"/>
            <a:ext cx="8772158" cy="64807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sv-SE" sz="3200" b="1" dirty="0">
                <a:latin typeface="Helvetica" pitchFamily="2" charset="0"/>
                <a:ea typeface="Calibri" panose="020F0502020204030204" pitchFamily="34" charset="0"/>
                <a:cs typeface="Times New Roman (CS-brödtext)"/>
              </a:rPr>
              <a:t>En nationell strategi kan: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F98FA-4884-459D-AD30-21CEBAA4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80920" cy="4680521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Klargöra vem som har ansvar för stödet till anhöriga </a:t>
            </a:r>
            <a:b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hjälper närstående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Göra anhörigas situation mer tydlig och att den ses </a:t>
            </a:r>
            <a:b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 en folkhälsofråga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 kunskap om det stöd som anhöriga behöver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till att de anhörigas perspektiv finns med i alla </a:t>
            </a:r>
            <a:b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beslut och i alla möten som berör den närståendes </a:t>
            </a:r>
            <a:b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 och omsorg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hur myndigheter, vårdgivare och kommuner behöver samverka för att de anhöriga ska få den hjälp som de behöver</a:t>
            </a:r>
            <a:br>
              <a:rPr lang="sv-SE" sz="2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3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D9175CF-9ED8-4D44-98C9-B50CB587AE01}"/>
              </a:ext>
            </a:extLst>
          </p:cNvPr>
          <p:cNvSpPr txBox="1"/>
          <p:nvPr/>
        </p:nvSpPr>
        <p:spPr>
          <a:xfrm>
            <a:off x="1115616" y="630932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(Källa: Socialstyrelsens underlag till en nationell strategi för anhörigstöd)</a:t>
            </a:r>
          </a:p>
          <a:p>
            <a:endParaRPr lang="sv-SE" sz="1200" i="1" dirty="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D6ECC272-E398-B44D-BB5B-5C854C2D8B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47" y="221018"/>
            <a:ext cx="1330878" cy="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11231</TotalTime>
  <Words>1017</Words>
  <Application>Microsoft Macintosh PowerPoint</Application>
  <PresentationFormat>Bildspel på skärmen (4:3)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Helvetica</vt:lpstr>
      <vt:lpstr>Office Theme</vt:lpstr>
      <vt:lpstr>nationell strategi för stöd till anhöriga  som vårdar och stödjer SINA NÄRSTÅENDE</vt:lpstr>
      <vt:lpstr>Vem är anhörig?</vt:lpstr>
      <vt:lpstr>En samhällsbärande insats</vt:lpstr>
      <vt:lpstr>Önskat stöd för att orka</vt:lpstr>
      <vt:lpstr>Brister i dagens stöd</vt:lpstr>
      <vt:lpstr>Brister i organisationen</vt:lpstr>
      <vt:lpstr>Konsekvenser för anhöriga </vt:lpstr>
      <vt:lpstr>Nationell anhörigstrategi</vt:lpstr>
      <vt:lpstr>En nationell strategi kan:</vt:lpstr>
      <vt:lpstr>Utveckla stödet</vt:lpstr>
      <vt:lpstr>Anhörigperspektivet</vt:lpstr>
      <vt:lpstr>Individanpassat och likvärdigt stöd</vt:lpstr>
      <vt:lpstr>Kunskapsläget är bristfälligt</vt:lpstr>
      <vt:lpstr>Du kan göra mycket redan nu</vt:lpstr>
      <vt:lpstr>Tillsammans bygger vi  ett starkare anhörigstöd</vt:lpstr>
      <vt:lpstr>PowerPoint-presentation</vt:lpstr>
    </vt:vector>
  </TitlesOfParts>
  <Company>Linnaeus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Lennart Magnusson</dc:creator>
  <cp:lastModifiedBy>Paul Svensson</cp:lastModifiedBy>
  <cp:revision>474</cp:revision>
  <cp:lastPrinted>2022-04-01T06:17:01Z</cp:lastPrinted>
  <dcterms:created xsi:type="dcterms:W3CDTF">2015-10-20T09:31:25Z</dcterms:created>
  <dcterms:modified xsi:type="dcterms:W3CDTF">2023-05-29T06:09:26Z</dcterms:modified>
</cp:coreProperties>
</file>